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2" r:id="rId8"/>
    <p:sldId id="261" r:id="rId9"/>
    <p:sldId id="264" r:id="rId10"/>
    <p:sldId id="265" r:id="rId11"/>
    <p:sldId id="263" r:id="rId12"/>
    <p:sldId id="268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490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65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37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94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6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1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376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39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80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35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54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34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70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844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070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02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73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44770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535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0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820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53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9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26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3218429"/>
            <a:ext cx="3972510" cy="1606122"/>
          </a:xfrm>
        </p:spPr>
        <p:txBody>
          <a:bodyPr/>
          <a:lstStyle/>
          <a:p>
            <a:pPr algn="ctr"/>
            <a:r>
              <a:rPr lang="fa-I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کارآفرینی و نقش مشارکت در آن</a:t>
            </a:r>
            <a:endParaRPr lang="fa-I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0168" y="2010588"/>
            <a:ext cx="3793678" cy="103776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/>
              <a:t>بسم الله الرحمن الرحیم</a:t>
            </a:r>
            <a:endParaRPr lang="fa-IR" sz="28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731518" y="1179591"/>
            <a:ext cx="5529943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algn="ctr" rtl="1"/>
            <a:r>
              <a:rPr lang="fa-IR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 هدف از سخنرانی</a:t>
            </a:r>
            <a:endParaRPr lang="fa-IR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31518" y="2783349"/>
            <a:ext cx="552994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algn="ctr" rtl="1"/>
            <a:r>
              <a:rPr lang="fa-I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تشویق و ارائه‌ی راهکار برای ورود آسان به دنیای کارآفرینی</a:t>
            </a:r>
            <a:endParaRPr lang="fa-IR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9829" y="426720"/>
            <a:ext cx="13237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</a:t>
            </a:r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731518" y="4690526"/>
            <a:ext cx="5529942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algn="ctr" rtl="1"/>
            <a:r>
              <a:rPr lang="fa-I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بخش اول: کارآفرینی</a:t>
            </a:r>
          </a:p>
          <a:p>
            <a:pPr algn="ctr" rtl="1"/>
            <a:r>
              <a:rPr lang="fa-I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بخش دوم: مشارکت</a:t>
            </a:r>
          </a:p>
          <a:p>
            <a:pPr algn="ctr" rtl="1"/>
            <a:r>
              <a:rPr lang="fa-I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بخش سوم: انگیزشی</a:t>
            </a:r>
            <a:endParaRPr lang="fa-IR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2903" y="113211"/>
            <a:ext cx="12453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17148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9129" y="1823576"/>
            <a:ext cx="3793678" cy="3349641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7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بخش دوم: مشارکت</a:t>
            </a:r>
            <a:endParaRPr lang="fa-IR" sz="72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645" y="970689"/>
            <a:ext cx="597408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بالابردن توان مادی، فکری، </a:t>
            </a:r>
            <a:r>
              <a:rPr lang="fa-I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روحیه و </a:t>
            </a:r>
            <a:r>
              <a:rPr lang="fa-I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قطب‌سازی با مشارکت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645" y="3915866"/>
            <a:ext cx="597408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مشارکت نامه قوی : پیش </a:t>
            </a:r>
            <a:r>
              <a:rPr lang="fa-I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بینی ریز مسائل </a:t>
            </a:r>
            <a:r>
              <a:rPr lang="fa-I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کاری، سرمایه گذاری، </a:t>
            </a:r>
            <a:r>
              <a:rPr lang="fa-I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درصدها و زمان </a:t>
            </a:r>
            <a:r>
              <a:rPr lang="fa-I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مشارکت</a:t>
            </a:r>
            <a:endParaRPr lang="fa-IR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645" y="1972933"/>
            <a:ext cx="597408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اولویت </a:t>
            </a:r>
            <a:r>
              <a:rPr lang="fa-IR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مشارکت با افراد توانا و صاحب </a:t>
            </a:r>
            <a:r>
              <a:rPr lang="fa-IR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فکر و قابل اعتماد است تا فامیل </a:t>
            </a:r>
            <a:endParaRPr lang="fa-IR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645" y="2913622"/>
            <a:ext cx="597408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a-I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تعهد قوی برای ماندن تا پایان مدت مشارکت،انتخاب تیم پایدار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0880" y="313509"/>
            <a:ext cx="10972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 </a:t>
            </a:r>
            <a:r>
              <a:rPr lang="fa-IR" dirty="0" smtClean="0"/>
              <a:t>   </a:t>
            </a:r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757645" y="5408405"/>
            <a:ext cx="597408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گذشت و فداکاری برای حفظ مشارکت</a:t>
            </a:r>
            <a:endParaRPr lang="fa-IR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1349" y="174171"/>
            <a:ext cx="27083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1149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0">
        <p14:vortex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4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0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4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بخش سوم: روحی انگیزشی</a:t>
            </a:r>
            <a:endParaRPr lang="fa-IR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6" y="5024031"/>
            <a:ext cx="8770571" cy="642238"/>
          </a:xfrm>
        </p:spPr>
        <p:txBody>
          <a:bodyPr>
            <a:noAutofit/>
          </a:bodyPr>
          <a:lstStyle/>
          <a:p>
            <a:r>
              <a:rPr lang="fa-IR" sz="2800" dirty="0">
                <a:ea typeface="Times New Roman" panose="02020603050405020304" pitchFamily="18" charset="0"/>
                <a:cs typeface="Calibri" panose="020F0502020204030204" pitchFamily="34" charset="0"/>
              </a:rPr>
              <a:t>بهره برداری از ضمیر </a:t>
            </a: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ناخودآگاه</a:t>
            </a:r>
          </a:p>
          <a:p>
            <a:r>
              <a:rPr lang="fa-IR" sz="2800" dirty="0">
                <a:ea typeface="Times New Roman" panose="02020603050405020304" pitchFamily="18" charset="0"/>
                <a:cs typeface="Calibri" panose="020F0502020204030204" pitchFamily="34" charset="0"/>
              </a:rPr>
              <a:t>هدف گذاری(سنگ خیلی بزرگ نه) </a:t>
            </a:r>
            <a:endParaRPr lang="fa-IR" sz="28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a-IR" sz="2800" dirty="0" smtClean="0">
                <a:cs typeface="Calibri" panose="020F0502020204030204" pitchFamily="34" charset="0"/>
              </a:rPr>
              <a:t>همه چیز عالیه ورد زبانتان</a:t>
            </a:r>
            <a:endParaRPr lang="fa-IR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33697" y="3888169"/>
            <a:ext cx="8770571" cy="639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تکرار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بلند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اهدافتان و تلقین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به خود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a-IR" sz="18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33698" y="2729440"/>
            <a:ext cx="8770571" cy="666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هرآنچه </a:t>
            </a:r>
            <a:r>
              <a:rPr lang="fa-IR" sz="2800" dirty="0">
                <a:ea typeface="Times New Roman" panose="02020603050405020304" pitchFamily="18" charset="0"/>
                <a:cs typeface="Calibri" panose="020F0502020204030204" pitchFamily="34" charset="0"/>
              </a:rPr>
              <a:t>باور شما شود همان خواهید </a:t>
            </a: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شد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794" y="568345"/>
            <a:ext cx="22293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    </a:t>
            </a:r>
            <a:endParaRPr lang="fa-I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33698" y="2237616"/>
            <a:ext cx="8770571" cy="545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انگیزه دادن به خود و دیگران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282" y="376518"/>
            <a:ext cx="21164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 </a:t>
            </a:r>
            <a:r>
              <a:rPr lang="fa-IR" dirty="0" smtClean="0"/>
              <a:t>          </a:t>
            </a:r>
            <a:endParaRPr lang="fa-IR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933698" y="3279236"/>
            <a:ext cx="8770571" cy="627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الهام </a:t>
            </a:r>
            <a:r>
              <a:rPr lang="fa-IR" sz="2800" dirty="0">
                <a:ea typeface="Times New Roman" panose="02020603050405020304" pitchFamily="18" charset="0"/>
                <a:cs typeface="Calibri" panose="020F0502020204030204" pitchFamily="34" charset="0"/>
              </a:rPr>
              <a:t>و </a:t>
            </a: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تشویق و نگرش ذهنی مثبت</a:t>
            </a:r>
            <a:endParaRPr lang="fa-IR" sz="28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933697" y="4456100"/>
            <a:ext cx="8770571" cy="940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تصویر </a:t>
            </a:r>
            <a:r>
              <a:rPr lang="fa-IR" sz="2800" dirty="0">
                <a:ea typeface="Times New Roman" panose="02020603050405020304" pitchFamily="18" charset="0"/>
                <a:cs typeface="Calibri" panose="020F0502020204030204" pitchFamily="34" charset="0"/>
              </a:rPr>
              <a:t>ذهنی آینده مطلوب</a:t>
            </a:r>
            <a:endParaRPr lang="fa-IR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549" y="174171"/>
            <a:ext cx="8273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66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14:ripple/>
        <p:sndAc>
          <p:stSnd>
            <p:snd r:embed="rId2" name="whoosh.wav"/>
          </p:stSnd>
        </p:sndAc>
      </p:transition>
    </mc:Choice>
    <mc:Fallback xmlns="">
      <p:transition spd="slow" advTm="0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16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24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17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23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20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20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20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9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9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505" y="2110735"/>
            <a:ext cx="3793678" cy="3349641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Arabic Typesetting" panose="03020402040406030203" pitchFamily="66" charset="-78"/>
              </a:rPr>
              <a:t>مطالعه‌ی کتب روحی انگیزشی</a:t>
            </a:r>
            <a:endParaRPr lang="fa-IR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2865" y="832966"/>
            <a:ext cx="3955091" cy="84479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a-IR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Arabic Typesetting" panose="03020402040406030203" pitchFamily="66" charset="-78"/>
              </a:rPr>
              <a:t>  قدرت فکر اثر ژوزف مورفی</a:t>
            </a:r>
          </a:p>
          <a:p>
            <a:pPr algn="r"/>
            <a:endParaRPr lang="fa-IR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2861" y="3182008"/>
            <a:ext cx="3955092" cy="8284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دینامیت موفقیت، ناپلئون هیل</a:t>
            </a:r>
            <a:endParaRPr lang="fa-IR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12864" y="4321192"/>
            <a:ext cx="3955093" cy="8284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انگیزه، برایان تریسی</a:t>
            </a:r>
            <a:endParaRPr lang="fa-IR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12861" y="5460376"/>
            <a:ext cx="3955094" cy="8284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از شنبه، محمدِ بهرامپور</a:t>
            </a:r>
            <a:endParaRPr lang="fa-IR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12861" y="2007487"/>
            <a:ext cx="3955091" cy="8447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Arabic Typesetting" panose="03020402040406030203" pitchFamily="66" charset="-78"/>
              </a:rPr>
              <a:t>بهترین سال زندگی تو، دارن هاردی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183" y="418011"/>
            <a:ext cx="13062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4362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4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8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  <p:bldP spid="6" grpId="0" animBg="1"/>
      <p:bldP spid="7" grpId="0" animBg="1"/>
      <p:bldP spid="8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با تشکر از مسئولین محترم دانشگاه، انجمن اسلامی پیشرو، سایر انجمن ها و اصناف و دانشجویان عزیز</a:t>
            </a:r>
            <a:endParaRPr lang="fa-IR" dirty="0"/>
          </a:p>
        </p:txBody>
      </p:sp>
      <p:sp>
        <p:nvSpPr>
          <p:cNvPr id="3" name="TextBox 2"/>
          <p:cNvSpPr txBox="1"/>
          <p:nvPr/>
        </p:nvSpPr>
        <p:spPr>
          <a:xfrm>
            <a:off x="3222122" y="2465781"/>
            <a:ext cx="848214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فایل پاورپوینت سخنرانی در سایت صوت پرداز به آدرس ذیل قرار خواهد‌گرفت. و از طریق بخش پرسش و پاسخ آماده‌ی پاسخگویی به سوالات و ارائه‌ی نظرات مشورتی خواهم بود.</a:t>
            </a:r>
            <a:endParaRPr lang="fa-IR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9851" y="4774105"/>
            <a:ext cx="848214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  <a:cs typeface="Arabic Typesetting" panose="03020402040406030203" pitchFamily="66" charset="-78"/>
              </a:rPr>
              <a:t>WWW.SOUTPARDAZ.COM</a:t>
            </a:r>
            <a:endParaRPr lang="fa-IR" sz="4800" dirty="0">
              <a:latin typeface="Arial Rounded MT Bold" panose="020F07040305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3451" y="5605102"/>
            <a:ext cx="45458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کارآفرینی موفق و سربلند باشید...</a:t>
            </a:r>
            <a:endParaRPr lang="fa-IR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70560"/>
            <a:ext cx="24209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</a:t>
            </a:r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466165" y="374469"/>
            <a:ext cx="18851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07471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 advTm="0">
        <p15:prstTrans prst="drap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777" y="1482236"/>
            <a:ext cx="7097431" cy="3455525"/>
          </a:xfrm>
        </p:spPr>
        <p:txBody>
          <a:bodyPr>
            <a:noAutofit/>
          </a:bodyPr>
          <a:lstStyle/>
          <a:p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کارآفرینی</a:t>
            </a:r>
            <a:r>
              <a:rPr lang="fa-IR" sz="3600" dirty="0">
                <a:ea typeface="Times New Roman" panose="02020603050405020304" pitchFamily="18" charset="0"/>
                <a:cs typeface="Calibri" panose="020F0502020204030204" pitchFamily="34" charset="0"/>
              </a:rPr>
              <a:t>: تولید و خدمات و</a:t>
            </a:r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رشد آن با </a:t>
            </a:r>
            <a:r>
              <a:rPr lang="fa-IR" sz="3600" dirty="0">
                <a:ea typeface="Times New Roman" panose="02020603050405020304" pitchFamily="18" charset="0"/>
                <a:cs typeface="Calibri" panose="020F0502020204030204" pitchFamily="34" charset="0"/>
              </a:rPr>
              <a:t>تکیه بر </a:t>
            </a:r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مطالعه، دانش وآگاهی</a:t>
            </a:r>
            <a:b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a-IR" sz="3600" dirty="0">
                <a:ea typeface="Times New Roman" panose="02020603050405020304" pitchFamily="18" charset="0"/>
                <a:cs typeface="Calibri" panose="020F0502020204030204" pitchFamily="34" charset="0"/>
              </a:rPr>
              <a:t>ارزش افزوده برای کارآفرین و </a:t>
            </a:r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ممالک، خلق ثروت، </a:t>
            </a:r>
            <a:r>
              <a:rPr lang="fa-IR" sz="3600" dirty="0">
                <a:ea typeface="Times New Roman" panose="02020603050405020304" pitchFamily="18" charset="0"/>
                <a:cs typeface="Calibri" panose="020F0502020204030204" pitchFamily="34" charset="0"/>
              </a:rPr>
              <a:t>بالا بردن ارزش پول </a:t>
            </a:r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ملی</a:t>
            </a:r>
            <a:b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6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پرورش فکر و ذهن در زمینه های اجتماعی ،سیاسی و فرهنگی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5600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750" y="2728071"/>
            <a:ext cx="10119308" cy="3097963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_شروع </a:t>
            </a:r>
            <a:r>
              <a:rPr lang="fa-I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کار با پروژه یا ماژولهای </a:t>
            </a: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کوچک</a:t>
            </a:r>
            <a:b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</a:t>
            </a: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شروع </a:t>
            </a:r>
            <a:r>
              <a:rPr lang="fa-IR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فعالیت اقتصادی با اتکا بیشتر به علم و مهارت فنی </a:t>
            </a: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آکادمیک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</a:t>
            </a:r>
            <a:r>
              <a:rPr lang="fa-IR" sz="32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حتی </a:t>
            </a:r>
            <a:r>
              <a:rPr lang="fa-IR" sz="3200" dirty="0">
                <a:ea typeface="Times New Roman" panose="02020603050405020304" pitchFamily="18" charset="0"/>
                <a:cs typeface="Calibri" panose="020F0502020204030204" pitchFamily="34" charset="0"/>
              </a:rPr>
              <a:t>الامکان دنبال ایده های جدید و غیر تکراری</a:t>
            </a:r>
            <a:endParaRPr lang="fa-IR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20487" y="1191008"/>
            <a:ext cx="8770571" cy="1142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1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dirty="0" smtClean="0">
                <a:latin typeface="Calibri" panose="020F0502020204030204" pitchFamily="34" charset="0"/>
                <a:cs typeface="Calibri" panose="020F0502020204030204" pitchFamily="34" charset="0"/>
              </a:rPr>
              <a:t>نحوه ی شروع کار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5921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کاری </a:t>
            </a:r>
            <a:r>
              <a:rPr lang="fa-IR" sz="4000" b="1" dirty="0">
                <a:ea typeface="Times New Roman" panose="02020603050405020304" pitchFamily="18" charset="0"/>
                <a:cs typeface="Calibri" panose="020F0502020204030204" pitchFamily="34" charset="0"/>
              </a:rPr>
              <a:t>شروع کنید که به آن عشق می ورزید </a:t>
            </a:r>
            <a:r>
              <a:rPr lang="fa-IR" sz="4000" dirty="0">
                <a:ea typeface="Times New Roman" panose="02020603050405020304" pitchFamily="18" charset="0"/>
                <a:cs typeface="Calibri" panose="020F0502020204030204" pitchFamily="34" charset="0"/>
              </a:rPr>
              <a:t>ولی اگر کاری را شروع کردید سعی کنید عاشق آن شوید.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066" y="1023867"/>
            <a:ext cx="5651863" cy="1196819"/>
          </a:xfr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  <a:scene3d>
              <a:camera prst="perspectiveBelow"/>
              <a:lightRig rig="threePt" dir="t"/>
            </a:scene3d>
          </a:bodyPr>
          <a:lstStyle/>
          <a:p>
            <a:pPr algn="r"/>
            <a:r>
              <a:rPr lang="fa-IR" sz="2800" b="1" dirty="0" smtClean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قیمت </a:t>
            </a:r>
            <a:r>
              <a:rPr lang="fa-IR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تمام شده پایین با حذف </a:t>
            </a:r>
            <a:r>
              <a:rPr lang="fa-IR" sz="2800" b="1" dirty="0" smtClean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هزینه های اضافی و اختصاصی </a:t>
            </a:r>
            <a:r>
              <a:rPr lang="fa-IR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کردن </a:t>
            </a:r>
            <a:endParaRPr lang="fa-IR" sz="28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024" y="4373508"/>
            <a:ext cx="1734406" cy="171075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892066" y="2933350"/>
            <a:ext cx="5651863" cy="1196819"/>
          </a:xfrm>
          <a:prstGeom prst="rect">
            <a:avLst/>
          </a:prstGeom>
          <a:solidFill>
            <a:schemeClr val="dk1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  <a:scene3d>
              <a:camera prst="perspectiveBelow"/>
              <a:lightRig rig="threePt" dir="t"/>
            </a:scene3d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800" b="1" dirty="0" smtClean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ارائه </a:t>
            </a:r>
            <a:r>
              <a:rPr lang="fa-IR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کار بدون عیب و نقص                            </a:t>
            </a:r>
            <a:r>
              <a:rPr lang="fa-IR" sz="2800" b="1" dirty="0" smtClean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خدمات </a:t>
            </a:r>
            <a:r>
              <a:rPr lang="fa-IR" sz="2800" b="1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پس از </a:t>
            </a:r>
            <a:r>
              <a:rPr lang="fa-IR" sz="2800" b="1" dirty="0" smtClean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فروش قوی</a:t>
            </a:r>
            <a:endParaRPr lang="fa-IR" sz="2800" b="1" dirty="0">
              <a:solidFill>
                <a:srgbClr val="FFFF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2066" y="4842833"/>
            <a:ext cx="5651863" cy="1196819"/>
          </a:xfrm>
          <a:prstGeom prst="rect">
            <a:avLst/>
          </a:prstGeom>
          <a:solidFill>
            <a:schemeClr val="dk1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  <a:scene3d>
              <a:camera prst="perspectiveBelow"/>
              <a:lightRig rig="threePt" dir="t"/>
            </a:scene3d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800" b="1" dirty="0" smtClean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بازخورد از بازار و نظر مشتری</a:t>
            </a:r>
            <a:endParaRPr lang="fa-IR" sz="2800" b="1" dirty="0">
              <a:solidFill>
                <a:srgbClr val="FFFF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2588" y="430306"/>
            <a:ext cx="28059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558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 advTm="2000">
        <p:comb/>
      </p:transition>
    </mc:Choice>
    <mc:Fallback xmlns="">
      <p:transition spd="slow" advTm="200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4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1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4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4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صداقت با </a:t>
            </a:r>
            <a: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مشتری</a:t>
            </a:r>
            <a:b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مشتری مشتری می آورد.</a:t>
            </a:r>
            <a:endParaRPr lang="fa-IR" sz="3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2182" y="1023867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صبر تا چیدن میوه:گوجه صبر کمتر ،گردو بیشتر</a:t>
            </a:r>
            <a:endParaRPr lang="en-US" sz="18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20752" y="4981913"/>
            <a:ext cx="3793678" cy="95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1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افزایش </a:t>
            </a:r>
            <a:r>
              <a:rPr lang="fa-IR" sz="3200" dirty="0">
                <a:latin typeface="Calibri" panose="020F0502020204030204" pitchFamily="34" charset="0"/>
                <a:cs typeface="Calibri" panose="020F0502020204030204" pitchFamily="34" charset="0"/>
              </a:rPr>
              <a:t>روز به روزِ </a:t>
            </a:r>
            <a:r>
              <a:rPr lang="fa-I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اعتبار</a:t>
            </a:r>
            <a:endParaRPr lang="fa-I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90156" y="2007783"/>
            <a:ext cx="5747657" cy="107550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چالش،مسئله </a:t>
            </a:r>
            <a:r>
              <a:rPr 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(شکست) برای درس گرفتن است مایه رشد است</a:t>
            </a:r>
            <a:r>
              <a:rPr lang="fa-I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4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156" y="3358070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انضباط، هر چه منضبط تر شادتر موفق تر 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90156" y="4341986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پایداری و دنبال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کردن پیوسته اهداف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90157" y="5325903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20درصد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بالا 80 درصد کل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درآمد صنعت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235131" y="418011"/>
            <a:ext cx="126274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9768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0">
        <p:checker dir="vert"/>
      </p:transition>
    </mc:Choice>
    <mc:Fallback xmlns="">
      <p:transition spd="slow" advTm="0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35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2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3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40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7" grpId="0" animBg="1"/>
      <p:bldP spid="8" grpId="0" animBg="1"/>
      <p:bldP spid="10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786060"/>
            <a:ext cx="10424111" cy="1560716"/>
          </a:xfrm>
        </p:spPr>
        <p:txBody>
          <a:bodyPr/>
          <a:lstStyle/>
          <a:p>
            <a:pPr algn="r"/>
            <a:r>
              <a:rPr lang="fa-IR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کسب و کار اینترنتی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006" y="2438400"/>
            <a:ext cx="9971265" cy="365150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زمینه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مناسب کار در شهرهای کوچک و حتی روستاها و بازاریابی و فروش اینترنتی </a:t>
            </a:r>
            <a:endParaRPr lang="fa-IR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1C181C">
                    <a:lumMod val="75000"/>
                    <a:lumOff val="25000"/>
                  </a:srgbClr>
                </a:solidFill>
                <a:latin typeface="Century Schoolbook" panose="02040604050505020304"/>
                <a:ea typeface="Times New Roman" panose="02020603050405020304" pitchFamily="18" charset="0"/>
                <a:cs typeface="Calibri" panose="020F0502020204030204" pitchFamily="34" charset="0"/>
              </a:rPr>
              <a:t>استفاده از اینترنت، سایتهای تبلیغاتی، داشتن سایت و کسب رتبه </a:t>
            </a:r>
            <a:r>
              <a:rPr lang="fa-IR" sz="2800" dirty="0" smtClean="0">
                <a:solidFill>
                  <a:srgbClr val="1C181C">
                    <a:lumMod val="75000"/>
                    <a:lumOff val="25000"/>
                  </a:srgbClr>
                </a:solidFill>
                <a:latin typeface="Century Schoolbook" panose="02040604050505020304"/>
                <a:ea typeface="Times New Roman" panose="02020603050405020304" pitchFamily="18" charset="0"/>
                <a:cs typeface="Calibri" panose="020F0502020204030204" pitchFamily="34" charset="0"/>
              </a:rPr>
              <a:t>در الکسا و گوگل و درنتیجه فروش </a:t>
            </a:r>
            <a:r>
              <a:rPr lang="fa-IR" sz="2800" dirty="0">
                <a:solidFill>
                  <a:srgbClr val="1C181C">
                    <a:lumMod val="75000"/>
                    <a:lumOff val="25000"/>
                  </a:srgbClr>
                </a:solidFill>
                <a:latin typeface="Century Schoolbook" panose="02040604050505020304"/>
                <a:ea typeface="Times New Roman" panose="02020603050405020304" pitchFamily="18" charset="0"/>
                <a:cs typeface="Calibri" panose="020F0502020204030204" pitchFamily="34" charset="0"/>
              </a:rPr>
              <a:t>24 </a:t>
            </a:r>
            <a:r>
              <a:rPr lang="fa-IR" sz="2800" dirty="0" smtClean="0">
                <a:solidFill>
                  <a:srgbClr val="1C181C">
                    <a:lumMod val="75000"/>
                    <a:lumOff val="25000"/>
                  </a:srgbClr>
                </a:solidFill>
                <a:latin typeface="Century Schoolbook" panose="02040604050505020304"/>
                <a:ea typeface="Times New Roman" panose="02020603050405020304" pitchFamily="18" charset="0"/>
                <a:cs typeface="Calibri" panose="020F0502020204030204" pitchFamily="34" charset="0"/>
              </a:rPr>
              <a:t>ساعته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solidFill>
                  <a:srgbClr val="1C181C">
                    <a:lumMod val="75000"/>
                    <a:lumOff val="25000"/>
                  </a:srgbClr>
                </a:solidFill>
                <a:latin typeface="Century Schoolbook" panose="02040604050505020304"/>
                <a:ea typeface="Times New Roman" panose="02020603050405020304" pitchFamily="18" charset="0"/>
                <a:cs typeface="Calibri" panose="020F0502020204030204" pitchFamily="34" charset="0"/>
              </a:rPr>
              <a:t>تشویق مشتری به استفاده از اینترنت برای سهولت کار و رفع خطای انسانی </a:t>
            </a:r>
            <a:endParaRPr lang="fa-I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7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6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6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1567543"/>
            <a:ext cx="6522094" cy="3674008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مطالعه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در زمینه کارآفرینی و رونق کسب و کار و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افزایش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دانش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فنی</a:t>
            </a:r>
            <a:b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سطح </a:t>
            </a:r>
            <a:r>
              <a:rPr lang="fa-IR" sz="2800" dirty="0">
                <a:latin typeface="Calibri" panose="020F0502020204030204" pitchFamily="34" charset="0"/>
                <a:cs typeface="Calibri" panose="020F0502020204030204" pitchFamily="34" charset="0"/>
              </a:rPr>
              <a:t>خدمات یا تولیداتی که ارائه می دهید برای سطح خاصی از جامعه باشد</a:t>
            </a:r>
            <a:r>
              <a:rPr lang="fa-I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fa-IR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a-I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پذیرش اشتباه، قبول </a:t>
            </a:r>
            <a:r>
              <a:rPr lang="fa-IR" sz="2800" dirty="0">
                <a:latin typeface="Calibri" panose="020F0502020204030204" pitchFamily="34" charset="0"/>
                <a:cs typeface="Calibri" panose="020F0502020204030204" pitchFamily="34" charset="0"/>
              </a:rPr>
              <a:t>مسئولیت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خوش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برخوردی و خنده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رویی، برقراری ارتباط</a:t>
            </a:r>
            <a:b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برخورد پرانرژی با مشتری و همکاران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82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حرکت </a:t>
            </a:r>
            <a:r>
              <a:rPr lang="fa-I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کنید راه دیده خواهد </a:t>
            </a: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شد...</a:t>
            </a:r>
            <a:b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fa-I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با </a:t>
            </a:r>
            <a:r>
              <a:rPr lang="fa-I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دانش و افزایش آگاهی به دل ترس بزنید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2182" y="1023867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افزایش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حلقه های زنجیره روابط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انسانی</a:t>
            </a:r>
            <a:endParaRPr lang="en-US" sz="18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20752" y="4981913"/>
            <a:ext cx="3793678" cy="95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1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فراتر از انتظار عمل کنید</a:t>
            </a:r>
            <a:endParaRPr lang="fa-IR" sz="32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90157" y="2099376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گزینش و انتخاب کارمند مناسب برای هر بخش</a:t>
            </a:r>
          </a:p>
          <a:p>
            <a:endParaRPr lang="fa-IR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158" y="3174885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3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در کسب و کارهای کوچک هر کسی باید چند نقش داشته باشد</a:t>
            </a:r>
            <a:endParaRPr lang="en-US" sz="3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fa-IR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90156" y="4250394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پرهیز از رشوه و پارتی </a:t>
            </a: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بازی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131" y="418011"/>
            <a:ext cx="126274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                </a:t>
            </a:r>
            <a:endParaRPr lang="fa-IR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90156" y="5325903"/>
            <a:ext cx="5747657" cy="7091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1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......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5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dir="u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1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30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26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30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5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44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30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7" grpId="0" animBg="1"/>
      <p:bldP spid="8" grpId="0" animBg="1"/>
      <p:bldP spid="13" grpId="0" animBg="1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760911"/>
            <a:ext cx="5859724" cy="1841715"/>
          </a:xfrm>
        </p:spPr>
        <p:txBody>
          <a:bodyPr>
            <a:noAutofit/>
          </a:bodyPr>
          <a:lstStyle/>
          <a:p>
            <a:r>
              <a:rPr lang="fa-IR" sz="3200" dirty="0" smtClean="0"/>
              <a:t>تربیت کارآفرین های نسل بعد</a:t>
            </a:r>
            <a:br>
              <a:rPr lang="fa-IR" sz="3200" dirty="0" smtClean="0"/>
            </a:br>
            <a:r>
              <a:rPr lang="fa-IR" sz="3200" dirty="0" smtClean="0"/>
              <a:t>کار پروژه ای برای سازمانها و شرکتها</a:t>
            </a:r>
            <a:br>
              <a:rPr lang="fa-IR" sz="3200" dirty="0" smtClean="0"/>
            </a:br>
            <a:r>
              <a:rPr lang="fa-IR" sz="3200" dirty="0" smtClean="0"/>
              <a:t>کارآفرینی </a:t>
            </a:r>
            <a:r>
              <a:rPr lang="fa-IR" sz="3200" dirty="0"/>
              <a:t>درون </a:t>
            </a:r>
            <a:r>
              <a:rPr lang="fa-IR" sz="3200" dirty="0" smtClean="0"/>
              <a:t>سازمانی: اگر </a:t>
            </a:r>
            <a:r>
              <a:rPr lang="fa-IR" sz="3200" dirty="0"/>
              <a:t>داخل مجموعه ای هستید ارزش افزوده تولید کنید</a:t>
            </a:r>
            <a:r>
              <a:rPr lang="en-US" sz="3200" dirty="0"/>
              <a:t/>
            </a:r>
            <a:br>
              <a:rPr lang="en-US" sz="3200" dirty="0"/>
            </a:br>
            <a:endParaRPr lang="fa-I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0549" y="3988526"/>
            <a:ext cx="5477691" cy="12002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3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مطالعه دیوانگان ثروت اثر دارن هاردی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3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معجزه انضباط فردی، برایان ترسی</a:t>
            </a:r>
            <a:endParaRPr lang="en-US" sz="3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49886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1_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3.xml><?xml version="1.0" encoding="utf-8"?>
<a:theme xmlns:a="http://schemas.openxmlformats.org/drawingml/2006/main" name="2_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7984</TotalTime>
  <Words>509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Agency FB</vt:lpstr>
      <vt:lpstr>Arabic Typesetting</vt:lpstr>
      <vt:lpstr>Arial</vt:lpstr>
      <vt:lpstr>Arial Rounded MT Bold</vt:lpstr>
      <vt:lpstr>Calibri</vt:lpstr>
      <vt:lpstr>Century Schoolbook</vt:lpstr>
      <vt:lpstr>Corbel</vt:lpstr>
      <vt:lpstr>Segoe UI Semilight</vt:lpstr>
      <vt:lpstr>Times New Roman</vt:lpstr>
      <vt:lpstr>Feathered</vt:lpstr>
      <vt:lpstr>1_Feathered</vt:lpstr>
      <vt:lpstr>2_Feathered</vt:lpstr>
      <vt:lpstr>کارآفرینی و نقش مشارکت در آن</vt:lpstr>
      <vt:lpstr>کارآفرینی: تولید و خدمات و رشد آن با تکیه بر مطالعه، دانش وآگاهی  ارزش افزوده برای کارآفرین و ممالک، خلق ثروت، بالا بردن ارزش پول ملی پرورش فکر و ذهن در زمینه های اجتماعی ،سیاسی و فرهنگی</vt:lpstr>
      <vt:lpstr>_شروع کار با پروژه یا ماژولهای کوچک  _شروع فعالیت اقتصادی با اتکا بیشتر به علم و مهارت فنی آکادمیک  _حتی الامکان دنبال ایده های جدید و غیر تکراری</vt:lpstr>
      <vt:lpstr>کاری شروع کنید که به آن عشق می ورزید ولی اگر کاری را شروع کردید سعی کنید عاشق آن شوید.</vt:lpstr>
      <vt:lpstr>صداقت با مشتری   مشتری مشتری می آورد.</vt:lpstr>
      <vt:lpstr>کسب و کار اینترنتی</vt:lpstr>
      <vt:lpstr>مطالعه در زمینه کارآفرینی و رونق کسب و کار و افزایش دانش فنی سطح خدمات یا تولیداتی که ارائه می دهید برای سطح خاصی از جامعه باشد. پذیرش اشتباه، قبول مسئولیت خوش برخوردی و خنده رویی، برقراری ارتباط برخورد پرانرژی با مشتری و همکاران  </vt:lpstr>
      <vt:lpstr>حرکت کنید راه دیده خواهد شد...  با دانش و افزایش آگاهی به دل ترس بزنید </vt:lpstr>
      <vt:lpstr>تربیت کارآفرین های نسل بعد کار پروژه ای برای سازمانها و شرکتها کارآفرینی درون سازمانی: اگر داخل مجموعه ای هستید ارزش افزوده تولید کنید </vt:lpstr>
      <vt:lpstr>بخش دوم: مشارکت</vt:lpstr>
      <vt:lpstr>بخش سوم: روحی انگیزشی</vt:lpstr>
      <vt:lpstr>مطالعه‌ی کتب روحی انگیزشی</vt:lpstr>
      <vt:lpstr>با تشکر از مسئولین محترم دانشگاه، انجمن اسلامی پیشرو، سایر انجمن ها و اصناف و دانشجویان عزیز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کارآفرینی و نقش مشارکت در آن</dc:title>
  <dc:creator>masud</dc:creator>
  <cp:lastModifiedBy>masud</cp:lastModifiedBy>
  <cp:revision>72</cp:revision>
  <dcterms:created xsi:type="dcterms:W3CDTF">2018-04-26T13:21:21Z</dcterms:created>
  <dcterms:modified xsi:type="dcterms:W3CDTF">2018-05-04T17:43:45Z</dcterms:modified>
</cp:coreProperties>
</file>